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9" r:id="rId1"/>
    <p:sldMasterId id="2147484093" r:id="rId2"/>
  </p:sldMasterIdLst>
  <p:notesMasterIdLst>
    <p:notesMasterId r:id="rId8"/>
  </p:notesMasterIdLst>
  <p:sldIdLst>
    <p:sldId id="256" r:id="rId3"/>
    <p:sldId id="257" r:id="rId4"/>
    <p:sldId id="261" r:id="rId5"/>
    <p:sldId id="262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4D1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 snapToGrid="0">
      <p:cViewPr varScale="1">
        <p:scale>
          <a:sx n="64" d="100"/>
          <a:sy n="64" d="100"/>
        </p:scale>
        <p:origin x="-96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17DF9-C9A2-4394-8FEA-B1A7E3CB0DD0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221A5-9886-476D-8D4D-535D11C8C0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8221A5-9886-476D-8D4D-535D11C8C00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F3FA58C-5AFA-4F5C-BAF3-64AAAEFFF139}" type="datetimeFigureOut">
              <a:rPr lang="ru-RU" smtClean="0"/>
              <a:pPr/>
              <a:t>31.07.2020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4" r:id="rId1"/>
    <p:sldLayoutId id="2147484095" r:id="rId2"/>
    <p:sldLayoutId id="2147484096" r:id="rId3"/>
    <p:sldLayoutId id="2147484097" r:id="rId4"/>
    <p:sldLayoutId id="2147484098" r:id="rId5"/>
    <p:sldLayoutId id="2147484099" r:id="rId6"/>
    <p:sldLayoutId id="2147484100" r:id="rId7"/>
    <p:sldLayoutId id="2147484101" r:id="rId8"/>
    <p:sldLayoutId id="2147484102" r:id="rId9"/>
    <p:sldLayoutId id="2147484103" r:id="rId10"/>
    <p:sldLayoutId id="2147484104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ofispace.com/quote/9703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hyperlink" Target="https://sofispace.com/authors/grigorij-skovoroda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="" xmlns:a16="http://schemas.microsoft.com/office/drawing/2014/main" id="{B02A6D43-C9D3-43AA-B802-163928373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637" y="0"/>
            <a:ext cx="8596668" cy="2117396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Херсонський 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 університет</a:t>
            </a:r>
            <a:b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біології, географії та екології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географії та екології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1">
            <a:extLst>
              <a:ext uri="{FF2B5EF4-FFF2-40B4-BE49-F238E27FC236}">
                <a16:creationId xmlns="" xmlns:a16="http://schemas.microsoft.com/office/drawing/2014/main" id="{E331D218-A68A-46E2-810E-2374FE68A27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89317" y="1659989"/>
            <a:ext cx="10986867" cy="49940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uk-U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Педагогіка (Дидактика географії)</a:t>
            </a: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Вибіркова навчальна дисципліна</a:t>
            </a:r>
          </a:p>
          <a:p>
            <a:pPr marL="0" indent="0" algn="ctr">
              <a:buNone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(бакалаврський) рівень вищої освіти</a:t>
            </a:r>
          </a:p>
          <a:p>
            <a:pPr marL="0" indent="0" algn="ctr">
              <a:buNone/>
            </a:pP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 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 рік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="" xmlns:a16="http://schemas.microsoft.com/office/drawing/2014/main" id="{31D2511A-698C-4128-8FE2-219D0390B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71336" cy="16599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3075" y="0"/>
            <a:ext cx="1638925" cy="1665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238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458386" y="344775"/>
            <a:ext cx="6175949" cy="3717560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None/>
            </a:pPr>
            <a:r>
              <a:rPr lang="uk-UA" sz="2400" dirty="0" smtClean="0"/>
              <a:t>	</a:t>
            </a:r>
            <a:r>
              <a:rPr lang="uk-UA" sz="2400" dirty="0" smtClean="0"/>
              <a:t>	</a:t>
            </a:r>
          </a:p>
          <a:p>
            <a:pPr algn="just">
              <a:lnSpc>
                <a:spcPct val="170000"/>
              </a:lnSpc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Вивчення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даної дисципліни </a:t>
            </a:r>
            <a:r>
              <a:rPr lang="uk-UA" sz="2400" u="sng" dirty="0" smtClean="0">
                <a:latin typeface="Times New Roman" pitchFamily="18" charset="0"/>
                <a:cs typeface="Times New Roman" pitchFamily="18" charset="0"/>
              </a:rPr>
              <a:t>сприятиме поглибленню знань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із загальної педагогіки та </a:t>
            </a:r>
            <a:r>
              <a:rPr lang="uk-UA" sz="2400" u="sng" dirty="0" smtClean="0">
                <a:latin typeface="Times New Roman" pitchFamily="18" charset="0"/>
                <a:cs typeface="Times New Roman" pitchFamily="18" charset="0"/>
              </a:rPr>
              <a:t>формуванню педагогічної майстерності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майбутнього </a:t>
            </a:r>
            <a:r>
              <a:rPr lang="uk-UA" sz="2400" u="sng" dirty="0" smtClean="0">
                <a:latin typeface="Times New Roman" pitchFamily="18" charset="0"/>
                <a:cs typeface="Times New Roman" pitchFamily="18" charset="0"/>
              </a:rPr>
              <a:t>вчителя </a:t>
            </a:r>
            <a:r>
              <a:rPr lang="uk-UA" sz="2400" u="sng" dirty="0" smtClean="0">
                <a:latin typeface="Times New Roman" pitchFamily="18" charset="0"/>
                <a:cs typeface="Times New Roman" pitchFamily="18" charset="0"/>
              </a:rPr>
              <a:t>географії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ru-RU" sz="2400" dirty="0"/>
          </a:p>
        </p:txBody>
      </p:sp>
      <p:sp>
        <p:nvSpPr>
          <p:cNvPr id="10" name="Овальная выноска 9"/>
          <p:cNvSpPr/>
          <p:nvPr/>
        </p:nvSpPr>
        <p:spPr>
          <a:xfrm>
            <a:off x="8604355" y="194872"/>
            <a:ext cx="3312826" cy="1738859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uk-UA" sz="1200" b="1" i="1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uk-UA" sz="1200" b="1" i="1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uk-UA" sz="1200" b="1" i="1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1200" b="1" i="1" dirty="0" err="1" smtClean="0">
                <a:solidFill>
                  <a:srgbClr val="E24D18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Многому</a:t>
            </a:r>
            <a:r>
              <a:rPr lang="ru-RU" sz="1200" b="1" i="1" dirty="0" smtClean="0">
                <a:solidFill>
                  <a:srgbClr val="E24D18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E24D18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я научился у своих </a:t>
            </a:r>
            <a:r>
              <a:rPr lang="ru-RU" sz="1200" b="1" i="1" dirty="0" smtClean="0">
                <a:solidFill>
                  <a:srgbClr val="E24D18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наставников,</a:t>
            </a:r>
            <a:r>
              <a:rPr lang="ru-RU" sz="1200" dirty="0" smtClean="0">
                <a:solidFill>
                  <a:srgbClr val="E24D18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E24D18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еще </a:t>
            </a:r>
            <a:r>
              <a:rPr lang="ru-RU" sz="1200" b="1" i="1" dirty="0" smtClean="0">
                <a:solidFill>
                  <a:srgbClr val="E24D18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больше у своих </a:t>
            </a:r>
            <a:r>
              <a:rPr lang="ru-RU" sz="1200" b="1" i="1" dirty="0" smtClean="0">
                <a:solidFill>
                  <a:srgbClr val="E24D18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товарищей,</a:t>
            </a:r>
            <a:r>
              <a:rPr lang="ru-RU" sz="1200" dirty="0" smtClean="0">
                <a:solidFill>
                  <a:srgbClr val="E24D18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E24D18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но </a:t>
            </a:r>
            <a:r>
              <a:rPr lang="ru-RU" sz="1200" b="1" i="1" dirty="0" smtClean="0">
                <a:solidFill>
                  <a:srgbClr val="E24D18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более всего у своих учеников.</a:t>
            </a:r>
            <a:endParaRPr lang="ru-RU" sz="1200" i="1" dirty="0" smtClean="0">
              <a:solidFill>
                <a:srgbClr val="E24D18"/>
              </a:solidFill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i="1" dirty="0" smtClean="0">
                <a:solidFill>
                  <a:srgbClr val="E24D18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Талмуд</a:t>
            </a:r>
            <a:r>
              <a:rPr lang="ru-RU" sz="1200" dirty="0" smtClean="0">
                <a:solidFill>
                  <a:srgbClr val="E24D18"/>
                </a:solidFill>
                <a:latin typeface="Arial Narrow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2000" u="sng" dirty="0">
              <a:solidFill>
                <a:srgbClr val="E24D18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9219" y="3257014"/>
            <a:ext cx="1058305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70000"/>
              </a:lnSpc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lnSpc>
                <a:spcPct val="170000"/>
              </a:lnSpc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Курс </a:t>
            </a:r>
            <a:r>
              <a:rPr lang="uk-UA" sz="2400" u="sng" dirty="0" err="1" smtClean="0">
                <a:latin typeface="Times New Roman" pitchFamily="18" charset="0"/>
                <a:cs typeface="Times New Roman" pitchFamily="18" charset="0"/>
              </a:rPr>
              <a:t>“Педагогіка</a:t>
            </a:r>
            <a:r>
              <a:rPr lang="uk-UA" sz="2400" u="sng" dirty="0" smtClean="0">
                <a:latin typeface="Times New Roman" pitchFamily="18" charset="0"/>
                <a:cs typeface="Times New Roman" pitchFamily="18" charset="0"/>
              </a:rPr>
              <a:t> (Дидактика географії)”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орієнтований на формування фахових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компетентностей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у студентів, що передбачають </a:t>
            </a:r>
            <a:r>
              <a:rPr lang="uk-UA" sz="2400" u="sng" dirty="0" smtClean="0">
                <a:latin typeface="Times New Roman" pitchFamily="18" charset="0"/>
                <a:cs typeface="Times New Roman" pitchFamily="18" charset="0"/>
              </a:rPr>
              <a:t>здатність розв’язувати спеціалізовані задачі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2400" u="sng" dirty="0" smtClean="0">
                <a:latin typeface="Times New Roman" pitchFamily="18" charset="0"/>
                <a:cs typeface="Times New Roman" pitchFamily="18" charset="0"/>
              </a:rPr>
              <a:t>практичні проблеми навчання шкільного курсу географії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  <p:pic>
        <p:nvPicPr>
          <p:cNvPr id="8197" name="Picture 5" descr="002.jpg (300×370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986" y="314793"/>
            <a:ext cx="2483315" cy="30627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9745" y="224852"/>
            <a:ext cx="7854844" cy="203866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Курс насичений не тільки важливим теоретичним матеріалом, а й 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цікавими творчими завданнями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які стануть у нагоді майбутньому </a:t>
            </a:r>
            <a:r>
              <a:rPr lang="uk-UA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вчителю-географу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8364513" y="944379"/>
            <a:ext cx="3312826" cy="1738859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uk-UA" sz="1000" b="1" i="1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just"/>
            <a:r>
              <a:rPr lang="uk-UA" sz="1400" b="1" dirty="0" smtClean="0">
                <a:solidFill>
                  <a:schemeClr val="tx1"/>
                </a:solidFill>
                <a:latin typeface="Arial Narrow" pitchFamily="34" charset="0"/>
                <a:hlinkClick r:id="rId3"/>
              </a:rPr>
              <a:t>В </a:t>
            </a:r>
            <a:r>
              <a:rPr lang="uk-UA" sz="1400" b="1" dirty="0" smtClean="0">
                <a:solidFill>
                  <a:schemeClr val="tx1"/>
                </a:solidFill>
                <a:latin typeface="Arial Narrow" pitchFamily="34" charset="0"/>
                <a:hlinkClick r:id="rId3"/>
              </a:rPr>
              <a:t>усіх науках і мистецтвах </a:t>
            </a:r>
            <a:r>
              <a:rPr lang="uk-UA" sz="1400" b="1" dirty="0" smtClean="0">
                <a:solidFill>
                  <a:srgbClr val="0070C0"/>
                </a:solidFill>
                <a:latin typeface="Arial Narrow" pitchFamily="34" charset="0"/>
                <a:hlinkClick r:id="rId3"/>
              </a:rPr>
              <a:t>плодом є вірна практика.</a:t>
            </a:r>
            <a:r>
              <a:rPr lang="uk-UA" sz="1400" b="1" dirty="0" smtClean="0">
                <a:solidFill>
                  <a:srgbClr val="0070C0"/>
                </a:solidFill>
                <a:latin typeface="Arial Narrow" pitchFamily="34" charset="0"/>
              </a:rPr>
              <a:t> </a:t>
            </a:r>
            <a:endParaRPr lang="ru-RU" sz="1400" b="1" dirty="0" smtClean="0">
              <a:solidFill>
                <a:srgbClr val="0070C0"/>
              </a:solidFill>
              <a:latin typeface="Arial Narrow" pitchFamily="34" charset="0"/>
            </a:endParaRPr>
          </a:p>
          <a:p>
            <a:pPr algn="r"/>
            <a:endParaRPr lang="uk-UA" sz="1400" b="1" dirty="0" smtClean="0">
              <a:solidFill>
                <a:schemeClr val="tx1"/>
              </a:solidFill>
              <a:latin typeface="Arial Narrow" pitchFamily="34" charset="0"/>
              <a:hlinkClick r:id="rId4"/>
            </a:endParaRPr>
          </a:p>
          <a:p>
            <a:pPr algn="r"/>
            <a:r>
              <a:rPr lang="uk-UA" sz="1400" b="1" dirty="0" smtClean="0">
                <a:solidFill>
                  <a:schemeClr val="tx1"/>
                </a:solidFill>
                <a:latin typeface="Arial Narrow" pitchFamily="34" charset="0"/>
                <a:hlinkClick r:id="rId4"/>
              </a:rPr>
              <a:t>Григорій </a:t>
            </a:r>
            <a:r>
              <a:rPr lang="uk-UA" sz="1400" b="1" dirty="0" smtClean="0">
                <a:solidFill>
                  <a:schemeClr val="tx1"/>
                </a:solidFill>
                <a:latin typeface="Arial Narrow" pitchFamily="34" charset="0"/>
                <a:hlinkClick r:id="rId4"/>
              </a:rPr>
              <a:t>Сковорода</a:t>
            </a:r>
            <a:r>
              <a:rPr lang="uk-UA" sz="1400" b="1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endParaRPr lang="ru-RU" sz="1400" b="1" dirty="0" smtClean="0">
              <a:solidFill>
                <a:schemeClr val="tx1"/>
              </a:solidFill>
              <a:latin typeface="Arial Narrow" pitchFamily="34" charset="0"/>
            </a:endParaRPr>
          </a:p>
          <a:p>
            <a:r>
              <a:rPr lang="uk-UA" sz="1400" b="1" dirty="0" smtClean="0">
                <a:solidFill>
                  <a:schemeClr val="tx1"/>
                </a:solidFill>
                <a:latin typeface="Arial Narrow" pitchFamily="34" charset="0"/>
              </a:rPr>
              <a:t> </a:t>
            </a:r>
            <a:endParaRPr lang="ru-RU" sz="1400" b="1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6148" name="Picture 4" descr="https://proprikol.ru/wp-content/uploads/2019/08/kartinki-globusa-zemli-dlya-detej-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05266"/>
            <a:ext cx="3452734" cy="3452734"/>
          </a:xfrm>
          <a:prstGeom prst="rect">
            <a:avLst/>
          </a:prstGeom>
          <a:noFill/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409742" y="2222232"/>
            <a:ext cx="7652218" cy="168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14300" algn="just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кожного заняття додатково пропонуються </a:t>
            </a: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Роздуми на канапі.</a:t>
            </a:r>
            <a:r>
              <a:rPr kumimoji="0" lang="uk-UA" sz="2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Предметом роздумів є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притча або інформація неоднозначного тлумачення.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4923768" y="3916718"/>
            <a:ext cx="685050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143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☼</a:t>
            </a: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Визнач свої особисті надбання після опанування навчальним матеріалом </a:t>
            </a:r>
            <a:r>
              <a:rPr kumimoji="0" lang="uk-UA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заняття”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☺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Відобрази свій настрій під час виконання завдань на занятті у вигляді </a:t>
            </a:r>
            <a:r>
              <a:rPr kumimoji="0" lang="uk-UA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смайлика</a:t>
            </a:r>
            <a:r>
              <a:rPr lang="uk-UA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”</a:t>
            </a:r>
            <a:endParaRPr kumimoji="0" lang="uk-UA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24990" y="4878581"/>
            <a:ext cx="80467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До </a:t>
            </a:r>
            <a:r>
              <a:rPr lang="uk-UA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 після роздумів студент матиме можливість  замалювати </a:t>
            </a:r>
            <a:r>
              <a:rPr lang="uk-UA" sz="2400" b="1" i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смайлики</a:t>
            </a:r>
            <a:r>
              <a:rPr lang="uk-UA" sz="24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свого настрою</a:t>
            </a:r>
            <a:r>
              <a:rPr lang="uk-UA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Важливо розуміти відчуття, які супроводжують освітній процес.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774" y="1208726"/>
            <a:ext cx="10483121" cy="128089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b="1" dirty="0" smtClean="0"/>
              <a:t> </a:t>
            </a:r>
            <a:r>
              <a:rPr lang="uk-UA" b="1" dirty="0" smtClean="0"/>
              <a:t/>
            </a:r>
            <a:br>
              <a:rPr lang="uk-UA" b="1" dirty="0" smtClean="0"/>
            </a:b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94674" y="2173573"/>
          <a:ext cx="11257614" cy="445208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628807"/>
                <a:gridCol w="5628807"/>
              </a:tblGrid>
              <a:tr h="690026">
                <a:tc>
                  <a:txBody>
                    <a:bodyPr/>
                    <a:lstStyle/>
                    <a:p>
                      <a:r>
                        <a:rPr kumimoji="0" lang="ru-RU" sz="1800" b="0" kern="1200" dirty="0" smtClean="0"/>
                        <a:t>Тема 1.</a:t>
                      </a:r>
                      <a:r>
                        <a:rPr lang="uk-UA" b="0" dirty="0" smtClean="0"/>
                        <a:t>Основні поняття дидактики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0" kern="1200" dirty="0" smtClean="0"/>
                        <a:t>Тема 6. Зміст освіти</a:t>
                      </a:r>
                      <a:endParaRPr lang="ru-RU" b="0" dirty="0"/>
                    </a:p>
                  </a:txBody>
                  <a:tcPr/>
                </a:tc>
              </a:tr>
              <a:tr h="690026">
                <a:tc>
                  <a:txBody>
                    <a:bodyPr/>
                    <a:lstStyle/>
                    <a:p>
                      <a:r>
                        <a:rPr kumimoji="0" lang="uk-UA" sz="1800" b="0" kern="1200" dirty="0" smtClean="0"/>
                        <a:t>Тема 2. </a:t>
                      </a:r>
                      <a:r>
                        <a:rPr lang="uk-UA" b="0" dirty="0" smtClean="0"/>
                        <a:t>Освіта, її компоненти 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0" kern="1200" dirty="0" smtClean="0"/>
                        <a:t>Тема 7. Методи навчання</a:t>
                      </a:r>
                      <a:endParaRPr lang="ru-RU" b="0" dirty="0"/>
                    </a:p>
                  </a:txBody>
                  <a:tcPr/>
                </a:tc>
              </a:tr>
              <a:tr h="690026">
                <a:tc>
                  <a:txBody>
                    <a:bodyPr/>
                    <a:lstStyle/>
                    <a:p>
                      <a:r>
                        <a:rPr kumimoji="0" lang="uk-UA" sz="1800" kern="1200" dirty="0" smtClean="0"/>
                        <a:t>Тема 3. </a:t>
                      </a:r>
                      <a:r>
                        <a:rPr lang="uk-UA" dirty="0" smtClean="0"/>
                        <a:t>Процес навчання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 smtClean="0"/>
                        <a:t>Тема 8. Форми навчання</a:t>
                      </a:r>
                      <a:endParaRPr lang="ru-RU" dirty="0"/>
                    </a:p>
                  </a:txBody>
                  <a:tcPr/>
                </a:tc>
              </a:tr>
              <a:tr h="1191002">
                <a:tc>
                  <a:txBody>
                    <a:bodyPr/>
                    <a:lstStyle/>
                    <a:p>
                      <a:endParaRPr kumimoji="0" lang="uk-UA" sz="1800" kern="1200" dirty="0" smtClean="0"/>
                    </a:p>
                    <a:p>
                      <a:r>
                        <a:rPr kumimoji="0" lang="uk-UA" sz="1800" kern="1200" dirty="0" smtClean="0"/>
                        <a:t>Тема 4. </a:t>
                      </a:r>
                      <a:r>
                        <a:rPr lang="uk-UA" dirty="0" smtClean="0"/>
                        <a:t>Закономірності й принципи навчання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uk-UA" sz="1800" kern="1200" dirty="0" smtClean="0"/>
                    </a:p>
                    <a:p>
                      <a:r>
                        <a:rPr kumimoji="0" lang="uk-UA" sz="1800" kern="1200" dirty="0" smtClean="0"/>
                        <a:t>Тема 9. Конструктор уроку</a:t>
                      </a:r>
                      <a:endParaRPr lang="ru-RU" dirty="0"/>
                    </a:p>
                  </a:txBody>
                  <a:tcPr/>
                </a:tc>
              </a:tr>
              <a:tr h="1191002">
                <a:tc>
                  <a:txBody>
                    <a:bodyPr/>
                    <a:lstStyle/>
                    <a:p>
                      <a:endParaRPr kumimoji="0" lang="uk-UA" sz="1800" kern="1200" dirty="0" smtClean="0"/>
                    </a:p>
                    <a:p>
                      <a:r>
                        <a:rPr kumimoji="0" lang="uk-UA" sz="1800" kern="1200" dirty="0" smtClean="0"/>
                        <a:t>Тема 5.Цілепокладання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uk-UA" sz="1800" kern="1200" dirty="0" smtClean="0"/>
                    </a:p>
                    <a:p>
                      <a:r>
                        <a:rPr kumimoji="0" lang="uk-UA" sz="1800" kern="1200" dirty="0" smtClean="0"/>
                        <a:t>Тема 10. Діагностика навчальних досягнень учнів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09862" y="794480"/>
            <a:ext cx="10283253" cy="1133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Теми, які розглядатимемо </a:t>
            </a:r>
          </a:p>
          <a:p>
            <a:pPr>
              <a:lnSpc>
                <a:spcPct val="150000"/>
              </a:lnSpc>
            </a:pPr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курсі </a:t>
            </a:r>
            <a:r>
              <a:rPr lang="uk-UA" sz="2400" b="1" i="1" u="sng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“Педагогіка</a:t>
            </a:r>
            <a:r>
              <a:rPr lang="uk-UA" sz="2400" b="1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(Дидактика географії)”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pic>
        <p:nvPicPr>
          <p:cNvPr id="9" name="Picture 2" descr="https://lh3.googleusercontent.com/proxy/T5bIZGMehdtPfUm3HUdQAtDyrjhJvf28Jkprp60cC4G8IzvjKrxHpVLdc5Sc0Sn0oP0OEjR5KXcVe1tO5duAQHF3O8jur6VVaSuiMoETAC-sTrSOHM43YmZjaOSY7XY04B9V4bHpPa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29556" y="194872"/>
            <a:ext cx="2028825" cy="175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426" y="2812673"/>
            <a:ext cx="11617751" cy="1684375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uk-UA" sz="4800" b="1" i="1" dirty="0" smtClean="0">
                <a:solidFill>
                  <a:srgbClr val="0070C0"/>
                </a:solidFill>
              </a:rPr>
              <a:t>Обирай </a:t>
            </a:r>
            <a:r>
              <a:rPr lang="uk-UA" sz="4800" b="1" i="1" dirty="0" err="1" smtClean="0">
                <a:solidFill>
                  <a:srgbClr val="0070C0"/>
                </a:solidFill>
              </a:rPr>
              <a:t>“Педагогіку</a:t>
            </a:r>
            <a:r>
              <a:rPr lang="uk-UA" sz="4800" b="1" i="1" dirty="0" smtClean="0">
                <a:solidFill>
                  <a:srgbClr val="0070C0"/>
                </a:solidFill>
              </a:rPr>
              <a:t> </a:t>
            </a:r>
            <a:br>
              <a:rPr lang="uk-UA" sz="4800" b="1" i="1" dirty="0" smtClean="0">
                <a:solidFill>
                  <a:srgbClr val="0070C0"/>
                </a:solidFill>
              </a:rPr>
            </a:br>
            <a:r>
              <a:rPr lang="uk-UA" sz="4800" b="1" i="1" dirty="0" smtClean="0">
                <a:solidFill>
                  <a:srgbClr val="0070C0"/>
                </a:solidFill>
              </a:rPr>
              <a:t>(Дидактику географії)”! </a:t>
            </a:r>
            <a:endParaRPr lang="ru-RU" sz="4800" b="1" i="1" dirty="0">
              <a:solidFill>
                <a:srgbClr val="0070C0"/>
              </a:solidFill>
            </a:endParaRPr>
          </a:p>
        </p:txBody>
      </p:sp>
      <p:sp>
        <p:nvSpPr>
          <p:cNvPr id="1028" name="AutoShape 4" descr="data:image/jpeg;base64,/9j/4AAQSkZJRgABAQAAAQABAAD/2wCEAAkGBw8QEA4NDxANEA8REBAPEA8QDQ8ODREPFhEWFxYRExUYHSgsGRoxGxcTITUhJSsrOjAuFyA2Oj84NykuLysBCgoKDg0OGxAQGi0hICUtLS0wLS0tLS0tLS0rKy0tLTUtLS0tLS0wLy8tKy0rKy0tLS0tLS0rLS0rLS0tLS0tL//AABEIAOEA4QMBEQACEQEDEQH/xAAcAAEAAQUBAQAAAAAAAAAAAAAABwIDBAUGAQj/xAA/EAACAQMBBgIHBQUHBQAAAAAAAQIDBBEFBhIhMUFRYXEHEzJSYoGRIiNCobEUcoKywUNTY3Oi4fAkkqPC0f/EABsBAQACAwEBAAAAAAAAAAAAAAAEBQECAwYH/8QAMxEBAAICAQIDBgQGAgMAAAAAAAECAxEEBSESMUETIlFhcdEUgcHwBjKRobHhI0IzYrL/2gAMAwEAAhEDEQA/AJxAAAAAAAAAAAAAAAAAAAAAAAAAAAAAAAAAAAAAAAAAAAAAAAAAAAAAAAAAAAAAAAAAAAAAAAAAAAAAAAAAAAAAAAAAAAAAAAAAAAAAAAAAAAAAAAAAAAAAAAAAAAAAAAAAAAAAAAAAAAAAAAAAAAAAAAAAAAAAAAAAAAAAAAAAAAAAAAAAAAAAAAAAAAAAAAAAAAAAAAAAAAAAAAAAAAorVYwTlOSjFc23hIMxEzOoae51zpShn46mYrzUeb+e6c7ZNeSZj4cz/NOmqudXuP77d8IQgo/LeTf5nKctk7HwcXw2wZ65cx5V5+TjSa/lNPa2+KTHTsM/9f8AKuhtnWg8VYU6se8c06mPzT+iEciY84a36LW0f8dtfV0ujbQ211wpzxUXF0prdqpd8fiXiskimWt/JT8nhZuP/PHb4+jbHRFAAAC1XuIU05Tkoru3jj2Xd+AmdM1rNp1DU19d/u6bfxVHuLzUeL+uDlbJEeSZj4Vp/mnTW19cuPfpx/cpY+u82c5yymU6fj9dsSW0lzHlOnL9+kmv9Lia+2s7x0vFPx/qv2226TSr0ml79J7y83B8l5Nm1eTHq5ZOi31vHbf17On0/UKNeHrKNSFSPJuL4p9pLmn4MkVtFvJUZcN8VvDeNSyjLmAAAAAAAAAAAABj3t3GlBzl5JL2pS6Riu5iZ03x0m9vDDlr2+lN+sqtcOMYJ5hDy7v4v0XAjWvtc4ONFe1Wg1HXIxykzhbLpbYODNnPXW0XZkecy2x9OYT11vqa+1SI4MQqWqJj2m2PwulqpctNTjKUZJ5jKMnGUX3TXJjxTHeG3sYtHhtG4lIGw23nrpRsrxpVniNKtwUavwz7T8eT8+c7j8rxe7bzeT6x0OcETmwd6+sfD/SQSa80AYGp6lGilFLeqSWYwzjC96T6L9TW1oq7YcE5Z+Tmbu84+sqS3p93wUV2ivwr/jyR7XXGHjxHasNFf67GPUj2yrbBwJlorjaLxOM5llTp3ZivXc9TX2rvHB0PUVIeM/DzVbt9XrW1RV7eo4TXPHGMl7s1+JeH9RXLNJ3Bl4OLk08GWN/p9Es7GbWUtQpdIXEF97Rzn+OHeP6cvO0w54yx83hep9MycHJqe9Z8p/fq6Q7KwAAAAAAAAAAAHFatqfrajmn93HMafZrrU+f6Y7si5L7le8Pi+CvfzlyOt6vjKTImTI9Dw+HvUuPu7yUm+JEtbb0GPDFYYjZq76eAeqQNL0axnbnNFqcuOeK7PqN99szWJjUpo9G21bvKLt60s3VGPFvnVpclU8+SfyfUt+Nn9pXU+cPnPXOl/hMvjpHuW8vlPw+zqtRvVRg5vi+UI8t6b5L9fkmSLW1G1Pixzkt4YcXeXjW9Oct6cnmUuWX4dl0SIl7+r0PH48aitYcfrWtPikyLfI9DxOFHnLmK93KT5sjTba6piisMds1ddPMgVxqNDbWa7Vyq5RnbWKaXtH1SraV6dzRbU4POM/ZnH8UJd00b4rzS24RudxKcrFOK/r/afSX0Lo2p07qhSuqTzCpHeS4Zi+Tg/FPKfkXlLxevih8t5GC+DLbHfzhnGziAAAAAAAAANRtRe+qt5YeJVGqUX2ym5NeO6pfPBzyW8NUvg4fa5oj0jujzUbvdjw7EC1tPX4MO5cTqNy5SZDtbu9FgxeGGAaJIGQAAQAMN/slXnb16dzD2oPOOSlHk4PwayiRx7TW21R1bFXPgnHP7lJWr6zCtPfg80oxxDpltJyk/yj/C+5YZMm57PH8Ph2xx70d5cXr2p80mQsl3peFxvWXH3FVyeSLM7X9KRWFow6AAAAApkZhpZJnoY1h71xYSfBr9opc+D4RqL+R48yy4V/OrxP8AE3F1Nc8fSf0SqT3kgAAAAAAAABxG3t397RpZ9mm5teM5YX8j+pE5Nu8Q9B0XFutr/k4DWbjg0QMkvV8XH3cxOWWR5XMRqFIbAAAAAIMNlZXO7g3rOkTNi8TZz1d4xk6+0Q44cbaa8uXJnG07WGLFFWGapAAAAAAFMjMNLNvsTfeo1GyqZaTrRpy7btT7t5/7s/Ikce2skSpOsYfa8S8fLf8ATu+iUXL5u9AAAAAAAAARdtxcZvqy9yNKH/jUv/Yr+Tb33sOi49cWJ+Mz9nE6tUIV3puNVpzkngZAAAAAA9Ugxp65BjUKchkDIAAAAAHkhDWy1Cq4TjNc4yUl5p5R1rOp2gcivipNfjEvqOEspPuky8h8rmNSqMsAAAAAAAAEObcVcalep+9Ra8v2al/uVfI/8k/v0e86LWJ4VPz/APqXJX8skSz0GGNMA0SQMgAAAAAAAAAAAAAAADyQhpZjVOp1hCyT5vqW2X2IL4Y/oXkPlVvOVwywAAAAAAAAQ76WaLpX0KuPs1qEHn44Nxa+m59Sr5savEvdfwxeL8a1PWJ/z+5cTVq5IUy9PWulgw6AZAAAAAAAAAAAAAAAAFE2ZhyvK/oVk7i7trdLPrK1ODXwuS3n9Mv5EjFXdohU87LGPBe8+kS+mkXL5o9AAAAAAAAAcT6VtGdxZ+vgs1LWTqcuLotYqJfSMv4CLy8fjpuPRe/w/wAz8PyvDae1u35+n2/NCiZUafRolUYbAZAAAAAAAAAAAAAAAPGGJlYqSOlYRMl0hehrQ3UuKl/NfYoJ06b71px448oP/WidxMe58Tyf8Q8uK0jBHnPefp+/8JlLB5EAAAAAAAAAUzgmmmsprDT4prsDy8kC7f7Ly0+4bgn+y1W5UZc1F83Rb7rp3Xkyo5GHwW3Hk+h9G6nHKxeG0+/Hn8/n93MxkRZhfVsqMOkS9DIAAAAAAAAAAAAHjYazOlqczeIR75GZoGjVr6vC2orMpcZSedynBc5y8F/8XU7Y8c3nUK3mcynGxzkv/T4vonQtJpWdvStaK+xTjjLxvSl1nLHVvLLelIpGofO+RnvnyTkv5y2Bs4gAAAAAAAAABhatpdG6ozt68FOnNcV1T6Si+jXc1tWLRqXXBnvgvGTHOphBG2GyNxp1TipVLaT+7rqL3f3Knuy/Xp1Sqs2Ccc/J7/pvVsfKrryt6x+sOfjMjTC6rdcTNdOsW29DYDIAAAAAAAADCmUjOmlrxCzKZvEI98jY7O6Bc39ZUbeOcYdSpLhTpx7yf9ObOuPFN51Ct5vOxcWnivP0j1lPOyezFDTqKpUvtVJYdas0lOpL+kVxxHp55btcWKMcah4Pm83Jysniv5ekfBvTohgAAAAAAAAAAAAWbq2hVhKlUhGcJpxlCSUoyi+jTMTET2ltS9qT4qzqUTbYejGdPer6fmpT5u2bzVj/AJcn7S8Hx8yDm4vrR6vp3X4nVOR2/wDb7o4eYtxkmpJtNNNSTXBpp8mQZq9VjzRaNxO4VxmaTCTW6vJq67ehkAAAAADxsNZnS3KobRVxtkWZSN4hHtd3eyHo2uLrdrXW9b2/NRaxcVF4Rfsrxf06kvFxpt3t2h5zqHXceLdMPvW+PpH3THpOl0LWlGhb0406cfwx5t+9Jvi34ssK1isah5HNmyZrzfJO5Zhs5AAAAAAAAAAAAAAAADnNqdjbTUE3Uj6uvjEbinhVVjkpe8vB/LByyYa380/h9Sz8WfcncfD0Q3tRsdeae3KpH1lDOI3FNN0+fDfX4Hy5/JsrsvHtT6PZ8Dq+Hk9onVvhP6fFoYzI0wuqZFxM107xZUYbgAABTKRmIaWtpZlM3iEa+RsdA2fur+p6q2puWPbqP7NGmu85dPLmdseK157K3l8/Dxq+LJP5espk2S9H1rY7tWeLi5XH1s4rcg/8OHTzeX5Fhi49ad/OXjed1fNyfdj3a/D7uyJCpAAAAAAAAAAAAAAAAAAAAoqU1JOMknFppppNNPo0+YZiZidwjLbP0YxlvXGnJRlxcrV8IS/ym/Zfwvh2wQ83F33q9J03r1qf8fI7x8fWPqiycJQk4TjKE4vEoyi4yi+zT5MrbV12ezxZa3jdZ3CqMjSYS62VGGwBTKRmIaWtpYnI6RCJe+3bbDej+re7lzcb1K05rpVrL4O0fi+ndS8PHm3efJ53qfWa4N48Xe39oTRp2nUbenGhQpwp048oxWF4t934ssK1isah47LlvltN7zuWUbOYAAAAAAAAAAAAAAAAAAAAAAA5HbjYmlqEXVhu0ruK+zVx9mp2hUxzXjzX5EfNgjJHzWvTOq5OJbU96/D9YQfe2lW3qzoVoSp1YPdlGXNP+q656lVek1nUvoPG5FM1IvSdxKhM5zCbFiUhEMWtpjzkdIhEvfaS/R56PfWKF9fR+74So20ljfXSdVe72j168ODn4OP/ANrPJdW6zreHBP1n7fdLsYpcETnlXoAAAAAAAAAAAAAAAAAAAAAAAAAAcrt1shT1ClvRxC7pxfqqnJS/wp/D49Hx7p8M+CMkfNadL6nfh5PjWfOP1hBNzRnSnOlUi4VIScZxlzjJc0VFqzE6l9Fw565KRek7iWPORmIa3vtJPov2IVXd1G7hmkmpW9KXKbX9rJe72XXnyxmdx8G/es8n1rqsxvBin6z+kfql9E95QAAAAAAAAAAAAAAAAAAAAAAAAAAAAAjj0s7KqrSeo0Y/fUo/fpf2lFfj84/pnsiHysPijxR5vRdC6jOK/sLz7s+Xyn/bivRxsr+33G/VX/S0GpVeDxUm/ZpJ/m/DzRH4+HxzufKFx1nqH4bH4KfzT/b5/ZPUIpJJJJJJJJYSS6ItHhd781QAAAAAAAAAAAAAAAAAAAAAAAAAAAAACmUU000mmsNPimuzBE67tZs3oVGxoK2o53d+pUbftNylnj3wt2PlFGlKRSNQkcrk35GTx38+0fv/AC2pujgAAAAAAAAAAAAAAAAAAAAAAAAAAAAAAAAAAAAAAAAAAAAAAAAAAAAAAAAAAAAAAAAAAAAAAAAAAAAAAAAAAAAAAAAAAAAAAAAAAAAAAAAAAAAAAAAAAAAAAAAAAAAAAAAAAAAAAAAAAAAAAAAAAAAAAAAAAAAAAAAAAAAAAAAAAAAAAAAAAAAAA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Натали\Desktop\Без назван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58596" y="3164174"/>
            <a:ext cx="1231458" cy="1231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721</TotalTime>
  <Words>152</Words>
  <Application>Microsoft Office PowerPoint</Application>
  <PresentationFormat>Произвольный</PresentationFormat>
  <Paragraphs>50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Справедливость</vt:lpstr>
      <vt:lpstr>1_Справедливость</vt:lpstr>
      <vt:lpstr>    Херсонський державний університет Факультет  біології, географії та екології Кафедра географії та екології</vt:lpstr>
      <vt:lpstr>Слайд 2</vt:lpstr>
      <vt:lpstr> Курс насичений не тільки важливим теоретичним матеріалом, а й цікавими творчими завданнями, які стануть у нагоді майбутньому вчителю-географу!</vt:lpstr>
      <vt:lpstr>     </vt:lpstr>
      <vt:lpstr>Обирай “Педагогіку  (Дидактику географії)”!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 Факультет  ________ Кафедра __________</dc:title>
  <dc:creator>Черная Марина Николаевна</dc:creator>
  <cp:lastModifiedBy>Натали</cp:lastModifiedBy>
  <cp:revision>72</cp:revision>
  <dcterms:created xsi:type="dcterms:W3CDTF">2020-06-10T06:19:03Z</dcterms:created>
  <dcterms:modified xsi:type="dcterms:W3CDTF">2020-07-31T10:46:44Z</dcterms:modified>
</cp:coreProperties>
</file>